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84_E668FF47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AD_DA71BEE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87_5A0A10BA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8A_2E1ED02C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49" r:id="rId3"/>
    <p:sldId id="368" r:id="rId4"/>
    <p:sldId id="386" r:id="rId5"/>
    <p:sldId id="387" r:id="rId6"/>
    <p:sldId id="388" r:id="rId7"/>
    <p:sldId id="389" r:id="rId8"/>
    <p:sldId id="429" r:id="rId9"/>
    <p:sldId id="401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30" r:id="rId21"/>
    <p:sldId id="400" r:id="rId22"/>
    <p:sldId id="428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425" r:id="rId47"/>
    <p:sldId id="426" r:id="rId48"/>
    <p:sldId id="427" r:id="rId49"/>
    <p:sldId id="28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3706BD-CCB0-60C8-6C0E-CA1F2AE884FC}" name="Shaked Chen" initials="sc" userId="S::shaked.chen1@live.biu.ac.il::8c4cd366-80f7-4101-b277-36e5d248af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70" autoAdjust="0"/>
    <p:restoredTop sz="81591" autoAdjust="0"/>
  </p:normalViewPr>
  <p:slideViewPr>
    <p:cSldViewPr snapToGrid="0" snapToObjects="1">
      <p:cViewPr varScale="1">
        <p:scale>
          <a:sx n="118" d="100"/>
          <a:sy n="118" d="100"/>
        </p:scale>
        <p:origin x="24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5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omments/modernComment_184_E668FF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BFDCAB-BBB5-9140-B8E8-6D03B8BC7E32}" authorId="{1A3706BD-CCB0-60C8-6C0E-CA1F2AE884FC}" created="2025-01-05T12:28:03.337">
    <pc:sldMkLst xmlns:pc="http://schemas.microsoft.com/office/powerpoint/2013/main/command">
      <pc:docMk/>
      <pc:sldMk cId="3865640775" sldId="388"/>
    </pc:sldMkLst>
    <p188:txBody>
      <a:bodyPr/>
      <a:lstStyle/>
      <a:p>
        <a:r>
          <a:rPr lang="en-IL"/>
          <a:t>למה הקונטרסטים אורתוגונלים
</a:t>
        </a:r>
      </a:p>
    </p188:txBody>
  </p188:cm>
</p188:cmLst>
</file>

<file path=ppt/comments/modernComment_187_5A0A10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CCFF46-E865-B446-ADE2-32BF58FD0577}" authorId="{1A3706BD-CCB0-60C8-6C0E-CA1F2AE884FC}" created="2025-01-05T12:52:48.919">
    <pc:sldMkLst xmlns:pc="http://schemas.microsoft.com/office/powerpoint/2013/main/command">
      <pc:docMk/>
      <pc:sldMk cId="1510609082" sldId="391"/>
    </pc:sldMkLst>
    <p188:txBody>
      <a:bodyPr/>
      <a:lstStyle/>
      <a:p>
        <a:r>
          <a:rPr lang="en-IL"/>
          <a:t>שוב מה זה (1)</a:t>
        </a:r>
      </a:p>
    </p188:txBody>
  </p188:cm>
</p188:cmLst>
</file>

<file path=ppt/comments/modernComment_18A_2E1ED0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2E8A04-FE6D-7B48-AF89-CE22EE382116}" authorId="{1A3706BD-CCB0-60C8-6C0E-CA1F2AE884FC}" created="2025-01-05T13:13:03.678">
    <pc:sldMkLst xmlns:pc="http://schemas.microsoft.com/office/powerpoint/2013/main/command">
      <pc:docMk/>
      <pc:sldMk cId="773771308" sldId="394"/>
    </pc:sldMkLst>
    <p188:txBody>
      <a:bodyPr/>
      <a:lstStyle/>
      <a:p>
        <a:r>
          <a:rPr lang="en-IL"/>
          <a:t>למה חלקי 2</a:t>
        </a:r>
      </a:p>
    </p188:txBody>
  </p188:cm>
</p188:cmLst>
</file>

<file path=ppt/comments/modernComment_1AD_DA71BE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6C06F3-F2D6-534F-9692-81708B5534F3}" authorId="{1A3706BD-CCB0-60C8-6C0E-CA1F2AE884FC}" created="2025-01-05T12:33:51.357">
    <pc:sldMkLst xmlns:pc="http://schemas.microsoft.com/office/powerpoint/2013/main/command">
      <pc:docMk/>
      <pc:sldMk cId="3664887529" sldId="429"/>
    </pc:sldMkLst>
    <p188:txBody>
      <a:bodyPr/>
      <a:lstStyle/>
      <a:p>
        <a:r>
          <a:rPr lang="en-IL"/>
          <a:t>למה הקונטרסט מתפלג ככה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83F0EC9-4A05-495C-8B9B-5F3C26434F53}" type="datetimeFigureOut">
              <a:rPr lang="he-IL" smtClean="0"/>
              <a:t>ה'.טבת.תשפ"ה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62DAD4D-23A0-49A2-8DC7-14E667B796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735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8477-F866-D644-BD5F-24E42B87B320}" type="datetimeFigureOut">
              <a:rPr lang="en-US" smtClean="0"/>
              <a:t>1/5/25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95FAE-557F-5443-B39B-B81E0A60D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3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54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73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46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5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03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77E2-B613-04CA-5687-21D1FF8B4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1C01E-1670-12AA-4F35-0CD5EFD9E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5FF59-A80B-1CA0-E5A2-FFA89817C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F98DE-9C00-5300-5380-3CE51AC83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0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2DDC-C9B7-C77E-F438-138D94DD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9B761-029F-3C19-2ADE-7DF24BCCA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FCFAF5-E3AD-89EF-5B90-F8779FD4D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61418-4F64-78FF-B94F-F5CEA84D9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75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0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84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2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89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1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7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00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66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3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1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8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4" y="-1"/>
            <a:ext cx="4787900" cy="6858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31679" y="206279"/>
            <a:ext cx="5699893" cy="5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89001" y="1931307"/>
            <a:ext cx="2075870" cy="2075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9870" y="-529369"/>
            <a:ext cx="7937036" cy="7937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0765" y="0"/>
            <a:ext cx="12204700" cy="6858000"/>
          </a:xfrm>
          <a:prstGeom prst="rect">
            <a:avLst/>
          </a:prstGeom>
        </p:spPr>
      </p:pic>
      <p:sp>
        <p:nvSpPr>
          <p:cNvPr id="10" name="Oval 9"/>
          <p:cNvSpPr/>
          <p:nvPr userDrawn="1"/>
        </p:nvSpPr>
        <p:spPr>
          <a:xfrm>
            <a:off x="1957336" y="-961903"/>
            <a:ext cx="8802104" cy="88021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450856" y="531618"/>
            <a:ext cx="5815064" cy="5815062"/>
          </a:xfrm>
          <a:prstGeom prst="ellipse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4576076" y="1630525"/>
            <a:ext cx="3564624" cy="3564622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6555" y="2359236"/>
            <a:ext cx="3534146" cy="870194"/>
          </a:xfrm>
        </p:spPr>
        <p:txBody>
          <a:bodyPr anchor="b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he-IL" dirty="0"/>
              <a:t>כותרת לפרק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6255" y="3473270"/>
            <a:ext cx="2476073" cy="855067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0" y="-7139"/>
            <a:ext cx="4902199" cy="1032742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030" y="147443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14" y="-1"/>
            <a:ext cx="6400800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3650465" y="-981521"/>
            <a:ext cx="8567905" cy="85679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91600" y="3484740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3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30" y="3484740"/>
            <a:ext cx="2307815" cy="885899"/>
          </a:xfrm>
        </p:spPr>
        <p:txBody>
          <a:bodyPr/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093688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1600" y="3093688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4008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6" name="Footer Placeholder 27">
            <a:extLst>
              <a:ext uri="{FF2B5EF4-FFF2-40B4-BE49-F238E27FC236}">
                <a16:creationId xmlns:a16="http://schemas.microsoft.com/office/drawing/2014/main" id="{88A07722-B917-7145-8B50-18AFE6FA6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2774509-DCF4-2848-8D32-9929364D1A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00148" y="-1"/>
            <a:ext cx="7861301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467601" y="-1208607"/>
            <a:ext cx="8961118" cy="8961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3120" y="0"/>
            <a:ext cx="4895252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403" y="144395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58269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269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312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312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1890" y="3077529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82690" y="3077529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918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826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979A6491-BC9F-C240-AFF6-898A7F6D1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0291D95-6F05-9A47-B0E5-101773C3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C30D-C0AA-7845-BFF1-F8DF9CE6FA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34789" y="-8049"/>
            <a:ext cx="6157212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808189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69678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28694" y="962160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117460" y="1305115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90024" y="234659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778790" y="2689553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90024" y="366686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778790" y="4007671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628694" y="5035264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2117460" y="5375519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6204355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331644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724460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727714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855003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6221694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48983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883690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A3C9BBF0-D090-C643-8072-81501D7FF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D498CC8-DAE2-FD47-AD7A-16430337EC4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8049"/>
            <a:ext cx="6034789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088735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754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4786" y="962160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234786" y="1305115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37449" y="234659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537449" y="2689553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37449" y="366686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537449" y="4007671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67568" y="5035264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267568" y="5375519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174664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5301953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606475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594979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722268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5086071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213360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5705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32" name="Footer Placeholder 27">
            <a:extLst>
              <a:ext uri="{FF2B5EF4-FFF2-40B4-BE49-F238E27FC236}">
                <a16:creationId xmlns:a16="http://schemas.microsoft.com/office/drawing/2014/main" id="{56958A2A-29CD-D741-99D5-118FA9382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54A2ED92-EBD5-4B48-9FD0-BAB98DB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8F2C31-B00D-7841-B8F7-057AB192D8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62611" y="1327150"/>
            <a:ext cx="10935417" cy="51752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0" y="0"/>
            <a:ext cx="1040303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מפה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7850" y="2736850"/>
            <a:ext cx="336550" cy="336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0374" y="5065658"/>
            <a:ext cx="336550" cy="33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5463" y="3073400"/>
            <a:ext cx="336550" cy="3365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928" y="2400300"/>
            <a:ext cx="336550" cy="3365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8852" y="2211114"/>
            <a:ext cx="336550" cy="3365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908" y="3077341"/>
            <a:ext cx="336550" cy="336550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168783" y="1935058"/>
            <a:ext cx="3186748" cy="801792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68784" y="1435051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334743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262687" y="2243495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307763" y="241871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989298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12062" y="5069667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-433671" y="275526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7FC60D23-75F6-F648-B004-3FB52DB76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24608D-92E2-7448-A41B-4AD27123B1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03684" y="96503"/>
            <a:ext cx="5092700" cy="685800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8285019" y="1265113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8285019" y="4555569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92728" y="1265113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92728" y="4555569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19982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050035" y="13853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6050036" y="5915891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4282619" y="1668510"/>
            <a:ext cx="3534833" cy="35348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791" y="3705676"/>
            <a:ext cx="424917" cy="347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31" y="2237146"/>
            <a:ext cx="403064" cy="3812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807" y="2252912"/>
            <a:ext cx="339934" cy="3763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22" y="3742173"/>
            <a:ext cx="296227" cy="293799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flipV="1">
            <a:off x="6060359" y="2098437"/>
            <a:ext cx="3288" cy="26952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 flipV="1">
            <a:off x="4587525" y="3435926"/>
            <a:ext cx="2812930" cy="10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57359" y="2648982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237123" y="2969455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359" y="4061715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6237123" y="4382188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4529977" y="2969455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4529977" y="4382188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4529977" y="2669119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4529977" y="4068384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1D6CF15C-84F4-4941-B41A-F149D6127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B9F9564-F3EF-CB47-82AA-B4F62B2AF2C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E9411D8-0630-334B-930E-310C79D65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2889955"/>
            <a:ext cx="1330582" cy="13433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A34D56-6CEF-F64D-AE2D-495B370D9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4560710"/>
            <a:ext cx="1330582" cy="13433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C2EEDB-9FBC-8B4A-9832-927E9EFE4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1230489"/>
            <a:ext cx="1330582" cy="13433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00428D-F4B7-9843-BAD4-C2A69B47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2889955"/>
            <a:ext cx="1330582" cy="1343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4A5B4-92AE-C941-AA47-2BA328470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4560710"/>
            <a:ext cx="1330582" cy="134337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52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7221" y="19041"/>
            <a:ext cx="10068310" cy="98108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ראשי פרקים מפורטים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90620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90620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790620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90620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790620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790620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287221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287221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1230489"/>
            <a:ext cx="1330582" cy="1343377"/>
          </a:xfrm>
          <a:prstGeom prst="rect">
            <a:avLst/>
          </a:prstGeom>
        </p:spPr>
      </p:pic>
      <p:sp>
        <p:nvSpPr>
          <p:cNvPr id="5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1287221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7221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287221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7221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5054963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054963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5054963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10539701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10539701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0539701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34" name="Footer Placeholder 27">
            <a:extLst>
              <a:ext uri="{FF2B5EF4-FFF2-40B4-BE49-F238E27FC236}">
                <a16:creationId xmlns:a16="http://schemas.microsoft.com/office/drawing/2014/main" id="{A26B7019-62B3-4B49-A11B-DDD9ADE46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DF9804C-113D-C449-B422-D5E58F6D73E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77" y="19521"/>
            <a:ext cx="7204215" cy="682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0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7404100" y="-1"/>
            <a:ext cx="4787900" cy="68580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11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7536" y="1523204"/>
            <a:ext cx="6629322" cy="860551"/>
          </a:xfrm>
        </p:spPr>
        <p:txBody>
          <a:bodyPr numCol="1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301153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55035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909388"/>
            <a:ext cx="726433" cy="75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1482175"/>
            <a:ext cx="729633" cy="729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2542338"/>
            <a:ext cx="729633" cy="729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3702829"/>
            <a:ext cx="729633" cy="729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4756767"/>
            <a:ext cx="729633" cy="729633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4147457" y="3775680"/>
            <a:ext cx="6630081" cy="844550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147457" y="4865925"/>
            <a:ext cx="6630081" cy="881062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4148138" y="2582863"/>
            <a:ext cx="6629400" cy="939800"/>
          </a:xfrm>
        </p:spPr>
        <p:txBody>
          <a:bodyPr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A712D-C1F3-314C-8F8A-98D4E6E81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7448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756" y="1411354"/>
            <a:ext cx="4343400" cy="43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D03623A1-3576-3941-9DD6-786132DC35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A85C6FC-4B56-8D44-825F-805CF8B986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191" y="2527300"/>
            <a:ext cx="576118" cy="5761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76" y="2548460"/>
            <a:ext cx="523097" cy="5230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C497C2CB-7B7D-154D-B99F-C55C790AD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7C43374-7F20-1449-BBC8-3AFC997683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B12B5-AD0D-6A4E-A3C9-C03251F3F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7581" y="5903328"/>
            <a:ext cx="726433" cy="738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C5CD55-CD6D-6F49-9A16-FE32D78DB90F}"/>
              </a:ext>
            </a:extLst>
          </p:cNvPr>
          <p:cNvSpPr/>
          <p:nvPr userDrawn="1"/>
        </p:nvSpPr>
        <p:spPr>
          <a:xfrm>
            <a:off x="0" y="0"/>
            <a:ext cx="12192000" cy="10210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4085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25517" y="35002"/>
            <a:ext cx="4677482" cy="95559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25517" y="1474435"/>
            <a:ext cx="4677482" cy="3929428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70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913426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841434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967078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0647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953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E4C7D8C4-B880-2347-968A-402852D845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1264CAD-2AA5-5E42-BD55-C178145D6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7110" y="35002"/>
            <a:ext cx="4677482" cy="955598"/>
          </a:xfrm>
        </p:spPr>
        <p:txBody>
          <a:bodyPr anchor="ctr">
            <a:noAutofit/>
          </a:bodyPr>
          <a:lstStyle>
            <a:lvl1pPr algn="l" rtl="0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7110" y="1474435"/>
            <a:ext cx="4677482" cy="3929428"/>
          </a:xfrm>
        </p:spPr>
        <p:txBody>
          <a:bodyPr>
            <a:noAutofit/>
          </a:bodyPr>
          <a:lstStyle>
            <a:lvl1pPr marL="0" indent="0" algn="l" rtl="0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8067088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843952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665946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791590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5322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46628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17C49006-1450-BC4E-A409-0456BCB61B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51667B7-50D1-9847-BC35-DC1FC09D19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ED489-6F77-3846-975A-6B3AA7F28C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410" y="-1"/>
            <a:ext cx="10161589" cy="102109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62256" y="2365389"/>
            <a:ext cx="3040741" cy="314445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6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656" y="1776780"/>
            <a:ext cx="417341" cy="362765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62256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027" y="1776780"/>
            <a:ext cx="417341" cy="362765"/>
          </a:xfrm>
          <a:prstGeom prst="rect">
            <a:avLst/>
          </a:prstGeom>
        </p:spPr>
      </p:pic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702627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98" y="1776780"/>
            <a:ext cx="417341" cy="362765"/>
          </a:xfrm>
          <a:prstGeom prst="rect">
            <a:avLst/>
          </a:prstGeom>
        </p:spPr>
      </p:pic>
      <p:sp>
        <p:nvSpPr>
          <p:cNvPr id="3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2998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7" name="מציין מיקום טקסט 6"/>
          <p:cNvSpPr>
            <a:spLocks noGrp="1"/>
          </p:cNvSpPr>
          <p:nvPr>
            <p:ph type="body" sz="quarter" idx="22" hasCustomPrompt="1"/>
          </p:nvPr>
        </p:nvSpPr>
        <p:spPr>
          <a:xfrm>
            <a:off x="4702627" y="2365375"/>
            <a:ext cx="3040062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9" name="מציין מיקום טקסט 8"/>
          <p:cNvSpPr>
            <a:spLocks noGrp="1"/>
          </p:cNvSpPr>
          <p:nvPr>
            <p:ph type="body" sz="quarter" idx="23" hasCustomPrompt="1"/>
          </p:nvPr>
        </p:nvSpPr>
        <p:spPr>
          <a:xfrm>
            <a:off x="1141410" y="2365375"/>
            <a:ext cx="3041650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526142CD-1996-334C-808F-23EEA4F4D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8A2B40D-99E6-E04C-BABD-C01F440685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149328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149328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66587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66587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8383846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8383846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66295" y="1115571"/>
            <a:ext cx="2628497" cy="2628497"/>
          </a:xfrm>
          <a:prstGeom prst="rect">
            <a:avLst/>
          </a:prstGeom>
        </p:spPr>
      </p:pic>
      <p:sp>
        <p:nvSpPr>
          <p:cNvPr id="3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994114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971972" y="1115571"/>
            <a:ext cx="2628497" cy="2628497"/>
          </a:xfrm>
          <a:prstGeom prst="rect">
            <a:avLst/>
          </a:prstGeom>
        </p:spPr>
      </p:pic>
      <p:sp>
        <p:nvSpPr>
          <p:cNvPr id="3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559979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06712" y="1115571"/>
            <a:ext cx="2628497" cy="2628497"/>
          </a:xfrm>
          <a:prstGeom prst="rect">
            <a:avLst/>
          </a:prstGeom>
        </p:spPr>
      </p:pic>
      <p:sp>
        <p:nvSpPr>
          <p:cNvPr id="40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923453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8087EA24-6E66-6242-AE04-C08B6AFCEA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D36CC13-EEE4-CC49-8E77-A16AE6EC83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163629"/>
            <a:ext cx="4576149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3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344049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0"/>
            <a:ext cx="4576149" cy="98302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06" y="1272120"/>
            <a:ext cx="5302968" cy="53456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600"/>
            <a:ext cx="4776458" cy="685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65859"/>
            <a:ext cx="3860473" cy="792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668086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992204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26AE8A-8240-0941-B2CC-CE0F0008C0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8EB0326-CF14-864C-9C40-21E1F7CDA0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BCE0C5-B060-184A-BACB-40B516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9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1094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35186" y="10940"/>
            <a:ext cx="7367813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35186" y="1474435"/>
            <a:ext cx="7367813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lang="he-IL" sz="1400" b="0" i="0" baseline="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779C83AE-F52E-DF42-B134-91D6F8033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2E6821F-C0F3-484A-8977-11A01112E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3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246" y="0"/>
            <a:ext cx="729084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2246" y="1474435"/>
            <a:ext cx="7290841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3087" y="4631"/>
            <a:ext cx="3918913" cy="47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BAC9312-1BE2-C341-9C0B-B81F41CCE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66B8DA5-C8A7-8E4E-843A-16FBD044A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84830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1"/>
            <a:ext cx="6731000" cy="6858000"/>
          </a:xfrm>
          <a:prstGeom prst="rect">
            <a:avLst/>
          </a:prstGeom>
        </p:spPr>
      </p:pic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4014" y="-1"/>
            <a:ext cx="6324599" cy="1025603"/>
          </a:xfrm>
        </p:spPr>
        <p:txBody>
          <a:bodyPr anchor="ctr">
            <a:noAutofit/>
          </a:bodyPr>
          <a:lstStyle>
            <a:lvl1pPr algn="l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4014" y="1474435"/>
            <a:ext cx="6324599" cy="39294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5FF1AE-A27C-7446-821F-2D5D09987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8140699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CACB6F-953A-B04A-B755-4B9931BE8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5461000" y="10149"/>
            <a:ext cx="6731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16505" y="-577358"/>
            <a:ext cx="7094905" cy="6878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507" y="1113118"/>
            <a:ext cx="3497412" cy="3497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C2AC-8AFC-2F40-B7D1-DDEB4E9B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4D27A-1691-2B41-9BDE-1646686DB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71CC-1647-9041-AC92-CE8E329D9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1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60" r:id="rId3"/>
    <p:sldLayoutId id="2147483686" r:id="rId4"/>
    <p:sldLayoutId id="2147483661" r:id="rId5"/>
    <p:sldLayoutId id="2147483662" r:id="rId6"/>
    <p:sldLayoutId id="2147483663" r:id="rId7"/>
    <p:sldLayoutId id="2147483687" r:id="rId8"/>
    <p:sldLayoutId id="2147483680" r:id="rId9"/>
    <p:sldLayoutId id="2147483692" r:id="rId10"/>
    <p:sldLayoutId id="2147483664" r:id="rId11"/>
    <p:sldLayoutId id="2147483665" r:id="rId12"/>
    <p:sldLayoutId id="2147483666" r:id="rId13"/>
    <p:sldLayoutId id="2147483688" r:id="rId14"/>
    <p:sldLayoutId id="2147483667" r:id="rId15"/>
    <p:sldLayoutId id="2147483668" r:id="rId16"/>
    <p:sldLayoutId id="2147483669" r:id="rId17"/>
    <p:sldLayoutId id="2147483670" r:id="rId18"/>
    <p:sldLayoutId id="2147483681" r:id="rId19"/>
    <p:sldLayoutId id="2147483671" r:id="rId20"/>
    <p:sldLayoutId id="2147483672" r:id="rId21"/>
    <p:sldLayoutId id="2147483673" r:id="rId22"/>
    <p:sldLayoutId id="2147483683" r:id="rId23"/>
    <p:sldLayoutId id="2147483693" r:id="rId24"/>
    <p:sldLayoutId id="2147483674" r:id="rId25"/>
    <p:sldLayoutId id="2147483690" r:id="rId26"/>
    <p:sldLayoutId id="2147483675" r:id="rId27"/>
    <p:sldLayoutId id="2147483676" r:id="rId28"/>
    <p:sldLayoutId id="2147483677" r:id="rId29"/>
    <p:sldLayoutId id="2147483682" r:id="rId30"/>
    <p:sldLayoutId id="2147483678" r:id="rId31"/>
    <p:sldLayoutId id="2147483691" r:id="rId32"/>
    <p:sldLayoutId id="2147483679" r:id="rId33"/>
    <p:sldLayoutId id="2147483684" r:id="rId34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187_5A0A10BA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A_2E1ED02C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4_E668FF4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43.wmf"/><Relationship Id="rId3" Type="http://schemas.microsoft.com/office/2018/10/relationships/comments" Target="../comments/modernComment_1AD_DA71BEE9.xml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44.wmf"/><Relationship Id="rId10" Type="http://schemas.openxmlformats.org/officeDocument/2006/relationships/image" Target="../media/image42.wmf"/><Relationship Id="rId4" Type="http://schemas.openxmlformats.org/officeDocument/2006/relationships/image" Target="../media/image700.png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519" y="679620"/>
            <a:ext cx="10004746" cy="870194"/>
          </a:xfrm>
        </p:spPr>
        <p:txBody>
          <a:bodyPr/>
          <a:lstStyle/>
          <a:p>
            <a:r>
              <a:rPr lang="he-IL" dirty="0"/>
              <a:t>סטטיסטיקה תעשייתית וכלי תכנה </a:t>
            </a:r>
            <a:br>
              <a:rPr lang="he-IL" dirty="0"/>
            </a:br>
            <a:r>
              <a:rPr lang="he-IL" dirty="0"/>
              <a:t>לתלמידי הנדסה תעשייה ומערכות מידע</a:t>
            </a:r>
            <a:endParaRPr lang="en-US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1FE32EF-80AC-486C-8261-76D6E6BCA437}"/>
              </a:ext>
            </a:extLst>
          </p:cNvPr>
          <p:cNvSpPr txBox="1">
            <a:spLocks/>
          </p:cNvSpPr>
          <p:nvPr/>
        </p:nvSpPr>
        <p:spPr>
          <a:xfrm>
            <a:off x="6576892" y="3541052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פרופ' גונן זינגר</a:t>
            </a:r>
            <a:endParaRPr lang="en-US" b="0" dirty="0"/>
          </a:p>
          <a:p>
            <a:endParaRPr lang="he-IL" b="0" dirty="0"/>
          </a:p>
          <a:p>
            <a:r>
              <a:rPr lang="en-US" b="0" dirty="0"/>
              <a:t>Gonen.singer@biu.ac.il</a:t>
            </a:r>
            <a:endParaRPr lang="he-IL" b="0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BC68E73-6919-0F03-169A-8F0922886409}"/>
              </a:ext>
            </a:extLst>
          </p:cNvPr>
          <p:cNvSpPr txBox="1">
            <a:spLocks/>
          </p:cNvSpPr>
          <p:nvPr/>
        </p:nvSpPr>
        <p:spPr>
          <a:xfrm>
            <a:off x="2578100" y="5660166"/>
            <a:ext cx="6629400" cy="1197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400" b="0" dirty="0"/>
              <a:t>מבוסס על חומרים מקורס מבוא לאקונומטריקה ומצגות של תומר אהרוני</a:t>
            </a:r>
          </a:p>
        </p:txBody>
      </p:sp>
    </p:spTree>
    <p:extLst>
      <p:ext uri="{BB962C8B-B14F-4D97-AF65-F5344CB8AC3E}">
        <p14:creationId xmlns:p14="http://schemas.microsoft.com/office/powerpoint/2010/main" val="169643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4951-2552-2FC0-F372-C0180B723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שלבים של ניסוי פקטוריאלי מלא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61A1129-22CE-0CA5-A3A6-A02DF6F6E54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157654" y="1474435"/>
                <a:ext cx="11460654" cy="3929428"/>
              </a:xfrm>
            </p:spPr>
            <p:txBody>
              <a:bodyPr/>
              <a:lstStyle/>
              <a:p>
                <a:r>
                  <a:rPr lang="he-IL" sz="3200" dirty="0"/>
                  <a:t>- קביעת קבוצת גורמים (משתנים מסבירים)</a:t>
                </a:r>
                <a:r>
                  <a:rPr lang="en-US" sz="3200" dirty="0"/>
                  <a:t> </a:t>
                </a:r>
                <a:r>
                  <a:rPr lang="he-IL" sz="3200" dirty="0"/>
                  <a:t>כל אחד בשתי רמות</a:t>
                </a:r>
              </a:p>
              <a:p>
                <a:r>
                  <a:rPr lang="he-IL" sz="3200" dirty="0"/>
                  <a:t>- איסוף נתונים 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3200" dirty="0"/>
                  <a:t> חזרות בכל שילוב של הרמות) </a:t>
                </a:r>
              </a:p>
              <a:p>
                <a:r>
                  <a:rPr lang="he-IL" sz="3200" dirty="0"/>
                  <a:t>- חישוב הקונטרסטים בעזרת טבלת הקונטרסטים </a:t>
                </a:r>
              </a:p>
              <a:p>
                <a:r>
                  <a:rPr lang="he-IL" sz="3200" dirty="0"/>
                  <a:t>- מבחני </a:t>
                </a:r>
                <a:r>
                  <a:rPr lang="en-US" sz="3200" i="1" dirty="0"/>
                  <a:t>F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61A1129-22CE-0CA5-A3A6-A02DF6F6E5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157654" y="1474435"/>
                <a:ext cx="11460654" cy="3929428"/>
              </a:xfrm>
              <a:blipFill>
                <a:blip r:embed="rId3"/>
                <a:stretch>
                  <a:fillRect r="-1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5AD61-F135-F9C6-4417-0FC37059F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A black and white diagram of mathematical equations&#10;&#10;Description automatically generated">
            <a:extLst>
              <a:ext uri="{FF2B5EF4-FFF2-40B4-BE49-F238E27FC236}">
                <a16:creationId xmlns:a16="http://schemas.microsoft.com/office/drawing/2014/main" id="{14A2F648-3066-D7EF-63FA-512B6B832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289" y="3946244"/>
            <a:ext cx="2912384" cy="21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7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6B85-2831-EC42-1732-39B14812D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קידוח חורים בלוחות מודפסים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7B967-AA81-DDC1-2043-46AF4CA63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353" y="780752"/>
            <a:ext cx="11082282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גורם </a:t>
            </a:r>
            <a:r>
              <a:rPr lang="en-US" sz="3200" dirty="0"/>
              <a:t>A</a:t>
            </a:r>
            <a:r>
              <a:rPr lang="he-IL" sz="3200" dirty="0"/>
              <a:t> קוטר מקדח, גורם </a:t>
            </a:r>
            <a:r>
              <a:rPr lang="en-US" sz="3200" dirty="0"/>
              <a:t>B</a:t>
            </a:r>
            <a:r>
              <a:rPr lang="he-IL" sz="3200" dirty="0"/>
              <a:t> מהירות קידוח </a:t>
            </a:r>
          </a:p>
          <a:p>
            <a:r>
              <a:rPr lang="he-IL" sz="3200" dirty="0"/>
              <a:t>	- קבוצה (1) – מהירות קידוח </a:t>
            </a:r>
            <a:r>
              <a:rPr lang="en-US" sz="3200" dirty="0"/>
              <a:t>1000rpm</a:t>
            </a:r>
            <a:r>
              <a:rPr lang="he-IL" sz="3200" dirty="0"/>
              <a:t> ומקדח </a:t>
            </a:r>
            <a:r>
              <a:rPr lang="en-US" sz="3200" dirty="0"/>
              <a:t>1/16’’</a:t>
            </a:r>
            <a:endParaRPr lang="he-IL" sz="3200" dirty="0"/>
          </a:p>
          <a:p>
            <a:r>
              <a:rPr lang="he-IL" sz="3200" dirty="0"/>
              <a:t>	- קבוצה </a:t>
            </a:r>
            <a:r>
              <a:rPr lang="en-US" sz="3200" dirty="0"/>
              <a:t>a</a:t>
            </a:r>
            <a:r>
              <a:rPr lang="he-IL" sz="3200" dirty="0"/>
              <a:t>- מהירות קידוח </a:t>
            </a:r>
            <a:r>
              <a:rPr lang="en-US" sz="3200" dirty="0"/>
              <a:t>1000rpm</a:t>
            </a:r>
            <a:r>
              <a:rPr lang="he-IL" sz="3200" dirty="0"/>
              <a:t> ומקדח </a:t>
            </a:r>
            <a:r>
              <a:rPr lang="en-US" sz="3200" dirty="0"/>
              <a:t>1/8’’</a:t>
            </a:r>
            <a:endParaRPr lang="he-IL" sz="3200" dirty="0"/>
          </a:p>
          <a:p>
            <a:r>
              <a:rPr lang="he-IL" sz="3200" dirty="0"/>
              <a:t>	- קבוצה </a:t>
            </a:r>
            <a:r>
              <a:rPr lang="en-US" sz="3200" dirty="0"/>
              <a:t>b</a:t>
            </a:r>
            <a:r>
              <a:rPr lang="he-IL" sz="3200" dirty="0"/>
              <a:t>- מהירות קידוח </a:t>
            </a:r>
            <a:r>
              <a:rPr lang="en-US" sz="3200" dirty="0"/>
              <a:t>2000rpm</a:t>
            </a:r>
            <a:r>
              <a:rPr lang="he-IL" sz="3200" dirty="0"/>
              <a:t> ומקדח </a:t>
            </a:r>
            <a:r>
              <a:rPr lang="en-US" sz="3200" dirty="0"/>
              <a:t>1/16’’</a:t>
            </a:r>
            <a:endParaRPr lang="he-IL" sz="3200" dirty="0"/>
          </a:p>
          <a:p>
            <a:r>
              <a:rPr lang="he-IL" sz="3200" dirty="0"/>
              <a:t>	- קבוצה </a:t>
            </a:r>
            <a:r>
              <a:rPr lang="en-US" sz="3200" dirty="0"/>
              <a:t>ab</a:t>
            </a:r>
            <a:r>
              <a:rPr lang="he-IL" sz="3200" dirty="0"/>
              <a:t>- מהירות קידוח </a:t>
            </a:r>
            <a:r>
              <a:rPr lang="en-US" sz="3200" dirty="0"/>
              <a:t>2000rpm</a:t>
            </a:r>
            <a:r>
              <a:rPr lang="he-IL" sz="3200" dirty="0"/>
              <a:t> ומקדח </a:t>
            </a:r>
            <a:r>
              <a:rPr lang="en-US" sz="3200" dirty="0"/>
              <a:t>1/8’’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86201-AAFB-7956-C77B-5249833039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CEBFE-935B-2917-73C4-EBC77FDD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51" y="4754100"/>
            <a:ext cx="6199017" cy="211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090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51250-2192-0845-D108-4C688B0C9E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88B5-32E1-67A6-3759-2D35C055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49" y="0"/>
            <a:ext cx="8792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5215-B508-B1A0-6E8F-B45E1D159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– </a:t>
            </a:r>
            <a:r>
              <a:rPr lang="en-US"/>
              <a:t>ANOVA 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1C20C-17BB-FF60-058D-368E4DB34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4F562-232B-E12B-6DEB-B6809B06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35" y="1001540"/>
            <a:ext cx="10812384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E4058-8C11-3864-DB4A-5BA55B2C5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762" y="3543376"/>
            <a:ext cx="4036355" cy="32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684D-90AA-11D2-3AC4-4018CE2F07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רגרסיה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7AC45E2-CC63-EA6A-9778-AA3AA94F35D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98484" y="1234188"/>
                <a:ext cx="10304516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בהתבסס על ניתוח ההשפעות אפשר לכתוב משוואת רגרסיה המתארת את עוצמת הרעידות כפונקציה של גודל המקדח ומהירות הסיבוב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אם מקודדים את משתנים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he-IL" sz="2800" dirty="0"/>
                  <a:t> כך שיקבלו ערכים 1+ ו- 1-</a:t>
                </a:r>
                <a:r>
                  <a:rPr lang="en-US" sz="2800" dirty="0"/>
                  <a:t> </a:t>
                </a:r>
                <a:r>
                  <a:rPr lang="he-IL" sz="2800" dirty="0"/>
                  <a:t> אפשר לחשב את מקדמי הרגרסיה באופן הבא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באמצעות טרנספורמציה מתאימה אפשר לחזור ליחדות המקוריות של קוטר מקדח ומהירות סיבוב 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7AC45E2-CC63-EA6A-9778-AA3AA94F35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98484" y="1234188"/>
                <a:ext cx="10304516" cy="3929428"/>
              </a:xfrm>
              <a:blipFill>
                <a:blip r:embed="rId4"/>
                <a:stretch>
                  <a:fillRect l="-592" r="-1124" b="-451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32B79-48E6-49A5-E50A-72F6EF107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B0EE9-E8BA-9CC0-03E1-08B0141BD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052" y="2843723"/>
            <a:ext cx="5459316" cy="481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2396A-2AA2-BC35-ED70-1CABAF937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881" y="4895653"/>
            <a:ext cx="6279209" cy="4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13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D639-7C4A-E0AB-8F12-5CA65CC5A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רגרסיה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1B19E-6461-9738-434A-D8F58F082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1594E-BA1E-F944-FAAA-30D97F6DE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516" y="1085623"/>
            <a:ext cx="6418167" cy="2633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D9AFA-A638-B3B5-FABB-7F792EE2A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16" y="4229829"/>
            <a:ext cx="6231190" cy="20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77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B68B-B9BE-A841-9781-4F3BCF624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Response Surface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FC4E8-5DA0-CBCD-9611-58B72141D4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E48EB-F86A-1F01-DE16-41608E9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73" y="1249082"/>
            <a:ext cx="9402487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5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59E73-D3C8-BE6F-EE0C-A95D241201F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ניסויים פקטוריאליים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59E73-D3C8-BE6F-EE0C-A95D24120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F4664-61BD-D1D6-BA87-FF51BD3A69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D343F-2496-28B2-11F2-1DC1C6AFD5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108AF-BDFE-3EF6-6192-61CB7A856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549" y="1374494"/>
            <a:ext cx="8592749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39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10F48B-0C18-979C-253C-604162CF68B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מודל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10F48B-0C18-979C-253C-604162CF6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C915F-92F7-6A15-5A14-9E611A3D93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498FA-A1B7-C15C-54C4-B60D01BE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554" y="1318346"/>
            <a:ext cx="8754697" cy="647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59707-7815-575A-99A3-50C25BB93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317" y="2649059"/>
            <a:ext cx="802116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10F48B-0C18-979C-253C-604162CF68B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מודל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10F48B-0C18-979C-253C-604162CF6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C915F-92F7-6A15-5A14-9E611A3D93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A011B-2A18-C864-D87A-AE77FF9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142" y="1116882"/>
            <a:ext cx="9507277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4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4077477" y="871076"/>
            <a:ext cx="7461379" cy="3557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6400" b="0" dirty="0"/>
              <a:t>תכנון ניסויים</a:t>
            </a:r>
          </a:p>
        </p:txBody>
      </p:sp>
    </p:spTree>
    <p:extLst>
      <p:ext uri="{BB962C8B-B14F-4D97-AF65-F5344CB8AC3E}">
        <p14:creationId xmlns:p14="http://schemas.microsoft.com/office/powerpoint/2010/main" val="214609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132CF-FE03-5D5E-5340-115E4C70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9BA9-904A-DAD8-0616-8DF3E5FD6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טבלת קונטרסטים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8F0D0-65EB-5188-008A-318FBDFD4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54C8F-E0B5-D572-79C9-DFAC8E6C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61" y="1342933"/>
            <a:ext cx="10983858" cy="36676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55DCB-E62E-A6E7-8AC2-2210F5C6D64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097625" y="6081067"/>
            <a:ext cx="816711" cy="57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F4F9CB-9275-3DE9-A579-AB69EDA0CE6E}"/>
              </a:ext>
            </a:extLst>
          </p:cNvPr>
          <p:cNvCxnSpPr/>
          <p:nvPr/>
        </p:nvCxnSpPr>
        <p:spPr>
          <a:xfrm flipV="1">
            <a:off x="8097625" y="5386434"/>
            <a:ext cx="0" cy="127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9D45CC-3692-6A1D-2BF5-3DF8420CB5C4}"/>
              </a:ext>
            </a:extLst>
          </p:cNvPr>
          <p:cNvCxnSpPr/>
          <p:nvPr/>
        </p:nvCxnSpPr>
        <p:spPr>
          <a:xfrm>
            <a:off x="8097625" y="6659797"/>
            <a:ext cx="1282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0AA732-B4ED-5252-0283-A4688BF957D7}"/>
              </a:ext>
            </a:extLst>
          </p:cNvPr>
          <p:cNvSpPr txBox="1"/>
          <p:nvPr/>
        </p:nvSpPr>
        <p:spPr>
          <a:xfrm>
            <a:off x="9379670" y="649436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C45F4-196F-927F-D804-EA4597F69799}"/>
              </a:ext>
            </a:extLst>
          </p:cNvPr>
          <p:cNvSpPr txBox="1"/>
          <p:nvPr/>
        </p:nvSpPr>
        <p:spPr>
          <a:xfrm>
            <a:off x="8738647" y="5711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122C5-B833-BEBD-E6C8-2EC16748C3B6}"/>
              </a:ext>
            </a:extLst>
          </p:cNvPr>
          <p:cNvSpPr txBox="1"/>
          <p:nvPr/>
        </p:nvSpPr>
        <p:spPr>
          <a:xfrm>
            <a:off x="8036049" y="5185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IL" dirty="0"/>
          </a:p>
        </p:txBody>
      </p:sp>
      <p:pic>
        <p:nvPicPr>
          <p:cNvPr id="7" name="תמונה 8">
            <a:extLst>
              <a:ext uri="{FF2B5EF4-FFF2-40B4-BE49-F238E27FC236}">
                <a16:creationId xmlns:a16="http://schemas.microsoft.com/office/drawing/2014/main" id="{15709543-22DF-E22C-21CF-A4D4825E8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1" y="4974716"/>
            <a:ext cx="6127866" cy="19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203B-2C11-7160-CE5F-75A0B4FB0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טבלת קונטרסטים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85883-2CFA-36C2-8CC2-DA8689C941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90FAF-D61E-E05E-8C5C-FA864139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61" y="1342933"/>
            <a:ext cx="10983858" cy="3667637"/>
          </a:xfrm>
          <a:prstGeom prst="rect">
            <a:avLst/>
          </a:prstGeom>
        </p:spPr>
      </p:pic>
      <p:pic>
        <p:nvPicPr>
          <p:cNvPr id="3" name="תמונה 6">
            <a:extLst>
              <a:ext uri="{FF2B5EF4-FFF2-40B4-BE49-F238E27FC236}">
                <a16:creationId xmlns:a16="http://schemas.microsoft.com/office/drawing/2014/main" id="{22C76AF2-28E3-6BD9-2360-153268A27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074"/>
          <a:stretch/>
        </p:blipFill>
        <p:spPr>
          <a:xfrm>
            <a:off x="6332490" y="4962858"/>
            <a:ext cx="1765135" cy="1895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C5C09A-0942-5269-636A-C1FAA5DA3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155974" y="3530651"/>
            <a:ext cx="1593477" cy="47595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5582B1-F1CA-EE53-F3A0-3C885236B565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097625" y="6081067"/>
            <a:ext cx="816711" cy="57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B2067B-A613-930F-83E5-D7FD24E57B3A}"/>
              </a:ext>
            </a:extLst>
          </p:cNvPr>
          <p:cNvCxnSpPr/>
          <p:nvPr/>
        </p:nvCxnSpPr>
        <p:spPr>
          <a:xfrm flipV="1">
            <a:off x="8097625" y="5386434"/>
            <a:ext cx="0" cy="127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C4A2EC-F10D-6F7A-1EB8-3D5641B4303D}"/>
              </a:ext>
            </a:extLst>
          </p:cNvPr>
          <p:cNvCxnSpPr/>
          <p:nvPr/>
        </p:nvCxnSpPr>
        <p:spPr>
          <a:xfrm>
            <a:off x="8097625" y="6659797"/>
            <a:ext cx="1282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273F34-6219-8E41-7A25-5843E5C19F00}"/>
              </a:ext>
            </a:extLst>
          </p:cNvPr>
          <p:cNvSpPr txBox="1"/>
          <p:nvPr/>
        </p:nvSpPr>
        <p:spPr>
          <a:xfrm>
            <a:off x="9379670" y="649436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FF780-40F7-13AF-ED95-3C45052FB736}"/>
              </a:ext>
            </a:extLst>
          </p:cNvPr>
          <p:cNvSpPr txBox="1"/>
          <p:nvPr/>
        </p:nvSpPr>
        <p:spPr>
          <a:xfrm>
            <a:off x="8738647" y="5711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188D55-9A19-3B83-FE92-8BD5FB328DF4}"/>
              </a:ext>
            </a:extLst>
          </p:cNvPr>
          <p:cNvSpPr txBox="1"/>
          <p:nvPr/>
        </p:nvSpPr>
        <p:spPr>
          <a:xfrm>
            <a:off x="8036049" y="5185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I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668CD6-CCFA-3978-2061-5DAC8F712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61" y="748372"/>
            <a:ext cx="4991797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02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435E6-79FE-425F-B686-73A67BEF8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7647-6607-9B0B-1C0A-AD4170168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רגרסיה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DBCBD98-8CCA-1B0B-A188-385B8EA343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98484" y="1234188"/>
                <a:ext cx="10304516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בהתבסס על ניתוח ההשפעות אפשר לכתוב משוואת רגרסיה המתארת את עוצמת הרעידות כפונקציה של גודל המקדח ומהירות הסיבוב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אם מקודדים את משתנים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he-IL" sz="2800" dirty="0"/>
                  <a:t>כך שיקבלו ערכים 1+ ו- 1-</a:t>
                </a:r>
                <a:r>
                  <a:rPr lang="en-US" sz="2800" dirty="0"/>
                  <a:t> </a:t>
                </a:r>
                <a:r>
                  <a:rPr lang="he-IL" sz="2800" dirty="0"/>
                  <a:t> אפשר לחשב את מקדמי הרגרסיה שהקבוע הוא ממוצע התצפיות, שאר האומדים הם חצי מההשפעה הרלוונטית לגורם.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/>
                  <a:t>באמצעות טרנספורמציה מתאימה אפשר לחזור ליחדות המקוריות של קוטר מקדח ומהירות סיבוב </a:t>
                </a:r>
                <a:endParaRPr lang="en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DBCBD98-8CCA-1B0B-A188-385B8EA343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98484" y="1234188"/>
                <a:ext cx="10304516" cy="3929428"/>
              </a:xfrm>
              <a:blipFill>
                <a:blip r:embed="rId3"/>
                <a:stretch>
                  <a:fillRect l="-592" r="-1124" b="-613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A194E-2FC3-C891-22FA-1E68A6906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תמונה 6">
            <a:extLst>
              <a:ext uri="{FF2B5EF4-FFF2-40B4-BE49-F238E27FC236}">
                <a16:creationId xmlns:a16="http://schemas.microsoft.com/office/drawing/2014/main" id="{1BA7D428-28ED-EB4B-A1C6-F15B9BA2A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5" y="2636498"/>
            <a:ext cx="9174475" cy="5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6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283D-7B55-4F4E-D2B8-1D0580629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ניסוי עם חזרה בודדת בכל קבוצה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24F97D-E2E8-D5AB-1927-B95DA9FE393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0511" y="1356101"/>
                <a:ext cx="11173908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מספר הקבוצות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he-IL" sz="3200" dirty="0"/>
                  <a:t>, כאשר </a:t>
                </a:r>
                <a:r>
                  <a:rPr lang="en-US" sz="3200" i="1" dirty="0"/>
                  <a:t>K</a:t>
                </a:r>
                <a:r>
                  <a:rPr lang="he-IL" sz="3200" i="1" dirty="0"/>
                  <a:t> </a:t>
                </a:r>
                <a:r>
                  <a:rPr lang="he-IL" sz="3200" dirty="0"/>
                  <a:t>גדול זה לא מעשי להריץ כמה חזרות בכל קבוצה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b="1" dirty="0"/>
                  <a:t>בעיה:</a:t>
                </a:r>
                <a:r>
                  <a:rPr lang="he-IL" sz="3200" dirty="0"/>
                  <a:t> אין מספיק נתונים כדי לאמוד את כל ההשפעות ולבצע </a:t>
                </a:r>
                <a:r>
                  <a:rPr lang="en-US" sz="3200" dirty="0"/>
                  <a:t>ANOVA</a:t>
                </a:r>
                <a:r>
                  <a:rPr lang="he-IL" sz="3200" dirty="0"/>
                  <a:t> למודל כי אין מספיק דרגות חופש לשגיאה </a:t>
                </a:r>
                <a:endParaRPr lang="en-IL" sz="3200" b="1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24F97D-E2E8-D5AB-1927-B95DA9FE3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0511" y="1356101"/>
                <a:ext cx="11173908" cy="3929428"/>
              </a:xfrm>
              <a:blipFill>
                <a:blip r:embed="rId3"/>
                <a:stretch>
                  <a:fillRect r="-13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EA96D-E98D-EBED-0373-1D706FC78E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650E0-A6C5-EDC9-B1AA-2DCE3458CC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3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283D-7B55-4F4E-D2B8-1D0580629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ניסוי עם חזרה בודדת בכל קבוצה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24F97D-E2E8-D5AB-1927-B95DA9FE393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0511" y="1356101"/>
                <a:ext cx="11173908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b="1" dirty="0"/>
                  <a:t>פתרון </a:t>
                </a:r>
              </a:p>
              <a:p>
                <a:r>
                  <a:rPr lang="he-IL" sz="3200" dirty="0"/>
                  <a:t> - השפעות מסדר גבוה הן בדרך כלל זניחות ואפשר להניח שהן שוות    </a:t>
                </a:r>
              </a:p>
              <a:p>
                <a:r>
                  <a:rPr lang="he-IL" sz="3200" dirty="0"/>
                  <a:t>    לאפס </a:t>
                </a:r>
              </a:p>
              <a:p>
                <a:r>
                  <a:rPr lang="he-IL" sz="3200" dirty="0"/>
                  <a:t>- אפשר לאמוד את ההשפעות מסדר נמוך גם בניסוי עם חזרה בודדת </a:t>
                </a:r>
              </a:p>
              <a:p>
                <a:r>
                  <a:rPr lang="he-IL" sz="3200" dirty="0"/>
                  <a:t>- מספר דרגות החופש הכולל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(#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effects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24F97D-E2E8-D5AB-1927-B95DA9FE3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0511" y="1356101"/>
                <a:ext cx="11173908" cy="3929428"/>
              </a:xfrm>
              <a:blipFill>
                <a:blip r:embed="rId3"/>
                <a:stretch>
                  <a:fillRect l="-1200" r="-1364" b="-85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EA96D-E98D-EBED-0373-1D706FC78E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650E0-A6C5-EDC9-B1AA-2DCE3458CC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1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104B-0AB9-E5A2-6D37-320B756CF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D2E9-1435-73A6-C679-77A8BBD2C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F08F5-BCEE-9855-7B0C-29485881E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0" y="1001540"/>
            <a:ext cx="11174384" cy="3248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13903-7E36-E426-5FFC-3BCE2AF2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934" y="4190610"/>
            <a:ext cx="7195936" cy="259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57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F6AB-96B3-3E94-6697-8134E03F3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75D38-2669-3923-F459-1F646B0042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D3D8C-47F3-73E8-C4DC-EC5ECE959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A3594-DE2F-AABC-D4AE-A9376BC9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74" y="981583"/>
            <a:ext cx="7974595" cy="58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50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286E-1B46-362F-4AE9-323714F6B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B668F-F7D9-2D6D-93D3-F9DF6A4C5B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92396-7ECB-CBDA-FD1B-2310B74C11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41F83-00B7-6D02-3578-4C5D50AB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62" y="1149650"/>
            <a:ext cx="8952856" cy="508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40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83A4-6C97-4D23-1A6C-D8A94AAC8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0F349-696B-C3A0-8E5D-53C92DE70C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EF0CE-B82B-3D67-CD03-38A5BB589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52779-6A87-A308-DDCC-22F9FF0B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9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9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7B08-5EDE-3D82-9578-5A6E28F8AC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ניסויים מרובי גורמים חלקיים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1BD1CF1-9B2B-9E74-3C2C-865A65625BA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73270" y="1474435"/>
                <a:ext cx="11029730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כאשר מספר הגורמים גדול, אין זה מעשי לבדוק את כל צירופי הגורמים אפילו לא עם חזרה בודדת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השפעות מדרגה גבוהה בד"כ זניחות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אפשר לאמוד את ההשפעות מהדרגה הנמוכה עם פחות מ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he-IL" sz="3200" dirty="0"/>
                  <a:t>  הרצות 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1BD1CF1-9B2B-9E74-3C2C-865A65625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73270" y="1474435"/>
                <a:ext cx="11029730" cy="3929428"/>
              </a:xfrm>
              <a:blipFill>
                <a:blip r:embed="rId2"/>
                <a:stretch>
                  <a:fillRect r="-1327" b="-34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3DA09-EF0B-A867-CB9D-528AA4481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6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87735-FB26-398B-F94C-80241C60A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EBF7D067-0018-0260-B1C5-3B8EF1ED5F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178756" y="10940"/>
                <a:ext cx="9124243" cy="990600"/>
              </a:xfrm>
            </p:spPr>
            <p:txBody>
              <a:bodyPr/>
              <a:lstStyle/>
              <a:p>
                <a:r>
                  <a:rPr lang="he-IL" dirty="0"/>
                  <a:t>תכנון ניסויים רב גורמיים (ניסוי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</m:sSup>
                  </m:oMath>
                </a14:m>
                <a:r>
                  <a:rPr lang="he-IL" dirty="0"/>
                  <a:t>)</a:t>
                </a:r>
                <a:endParaRPr lang="en-IL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EBF7D067-0018-0260-B1C5-3B8EF1ED5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178756" y="10940"/>
                <a:ext cx="9124243" cy="990600"/>
              </a:xfrm>
              <a:blipFill>
                <a:blip r:embed="rId3"/>
                <a:stretch>
                  <a:fillRect r="-20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BADB6-35A3-553D-197C-91C9CF390262}"/>
                  </a:ext>
                </a:extLst>
              </p:cNvPr>
              <p:cNvSpPr txBox="1"/>
              <p:nvPr/>
            </p:nvSpPr>
            <p:spPr>
              <a:xfrm>
                <a:off x="1324303" y="1513490"/>
                <a:ext cx="10023866" cy="446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מקרה פרטי של ניסוי מרובה גורמים בו כל גורם נבדק בשני רמות בלבד </a:t>
                </a:r>
              </a:p>
              <a:p>
                <a:pPr lvl="1" algn="r" rtl="1"/>
                <a:r>
                  <a:rPr lang="he-IL" sz="2800" dirty="0"/>
                  <a:t>- מפשט את התכנון והניתוח </a:t>
                </a: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endParaRPr lang="he-IL" sz="3200" dirty="0"/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רמה "גבוהה" מסומנת ב"+" או ב 1+</a:t>
                </a: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endParaRPr lang="he-IL" sz="3200" dirty="0"/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רמה "נמוכה" מסומנת ב"-" או ב 1-</a:t>
                </a:r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endParaRPr lang="he-IL" sz="3200" dirty="0"/>
              </a:p>
              <a:p>
                <a:pPr marL="457200" indent="-457200" algn="r" rtl="1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מספר הקבוצות בניסוי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IL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BADB6-35A3-553D-197C-91C9CF390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03" y="1513490"/>
                <a:ext cx="10023866" cy="4462760"/>
              </a:xfrm>
              <a:prstGeom prst="rect">
                <a:avLst/>
              </a:prstGeom>
              <a:blipFill>
                <a:blip r:embed="rId4"/>
                <a:stretch>
                  <a:fillRect t="-1776" r="-1398" b="-35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96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33D055-30C4-59EA-6B15-979CDFE0D3A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33D055-30C4-59EA-6B15-979CDFE0D3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5697913A-1DBC-341D-B719-64B3150C1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5434" y="1474435"/>
            <a:ext cx="9337565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נניח לדוגמא ניסוי עם שלשה גורמים </a:t>
            </a:r>
            <a:r>
              <a:rPr lang="en-US" sz="3200" dirty="0"/>
              <a:t>A,B,C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הרצנו רק ארבע קבוצות </a:t>
            </a:r>
            <a:r>
              <a:rPr lang="en-US" sz="3200" dirty="0"/>
              <a:t>a, b, c, </a:t>
            </a:r>
            <a:r>
              <a:rPr lang="en-US" sz="3200" dirty="0" err="1"/>
              <a:t>abc</a:t>
            </a:r>
            <a:endParaRPr 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אילו השפעות ניתן לאמוד בעזרת ניסוי זה? </a:t>
            </a:r>
            <a:endParaRPr lang="en-IL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2FCAD-E9B4-326E-CDA4-C7515FB58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9F3BB-9552-3E8B-3865-E9D34A2D8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1"/>
          <a:stretch/>
        </p:blipFill>
        <p:spPr>
          <a:xfrm>
            <a:off x="3064980" y="4035779"/>
            <a:ext cx="7455876" cy="28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1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1532-CBB0-8622-C34B-C5CEC6603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אי הפרדה של השפעות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D074D13-0175-4B73-6A5B-8ABA0691EEB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59811" y="633607"/>
                <a:ext cx="10672378" cy="3929428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למעשה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𝑎𝑏𝑐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he-IL" sz="3200" dirty="0"/>
                  <a:t>  הוא אמד של שני סוגי ההשפעות </a:t>
                </a:r>
                <a:r>
                  <a:rPr lang="en-US" sz="3200" dirty="0"/>
                  <a:t>A</a:t>
                </a:r>
                <a:r>
                  <a:rPr lang="he-IL" sz="3200" dirty="0"/>
                  <a:t> ו-</a:t>
                </a:r>
                <a:r>
                  <a:rPr lang="en-US" sz="3200" dirty="0"/>
                  <a:t>BC</a:t>
                </a:r>
                <a:r>
                  <a:rPr lang="he-IL" sz="3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על סמך אמד זה לא ניתן להפריד בין ההשפעות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נסמן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he-IL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𝑎𝑏𝑐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ובאופן דומה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he-IL" sz="32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</m:oMath>
                </a14:m>
                <a:endParaRPr lang="en-US" sz="32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אם ההשפעות מסדר שני הן זניחות אפשר להשתמש בארבע הרצות כדי לקבל אמדים להשפעות מסדר ראשון 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D074D13-0175-4B73-6A5B-8ABA0691E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59811" y="633607"/>
                <a:ext cx="10672378" cy="3929428"/>
              </a:xfrm>
              <a:blipFill>
                <a:blip r:embed="rId2"/>
                <a:stretch>
                  <a:fillRect r="-1429" b="-610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34FBB-5B11-3F66-96C3-955C629B39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3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50C4-B7E6-181C-1698-3C579DC4B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Aliases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6D9AE-D59B-1E35-759F-83DAA1C76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214" y="1474435"/>
            <a:ext cx="10577785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שתי השפעות הנאמדות במשותף על ידי אותו אמד בניסוי חלקי נקראות </a:t>
            </a:r>
            <a:r>
              <a:rPr lang="en-US" sz="3200" dirty="0"/>
              <a:t>Aliases</a:t>
            </a:r>
            <a:r>
              <a:rPr lang="he-IL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בניסוי שתיארנו ה"אליאסים" הם </a:t>
            </a:r>
            <a:r>
              <a:rPr lang="en-US" sz="3200" dirty="0"/>
              <a:t>A=BC, B=AC, C=AB</a:t>
            </a:r>
            <a:r>
              <a:rPr lang="he-IL" sz="3200" dirty="0"/>
              <a:t>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מבנה של ניסוי חלקי מחלק את ההשפעות למחלקות שקילות של אליאסים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חלוקה זו קובעת את סוג האינפורמציה שניתן לקבל מהניסוי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FA424-F01D-76CB-6BB8-84F605C43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2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CADF-726C-B2F2-3A1D-21BB022C7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השפע יוצרת של ניסוי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B03B3CF-E186-C6FE-5CF0-047E4129B22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35724" y="1474435"/>
                <a:ext cx="10567275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אפשר להגדיר 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he-IL" sz="3200" dirty="0"/>
                  <a:t>  על ידי השפעה יוצרת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כל הקבוצות בעלות סימן חיובי בקונטרסט של השפעה זו נכללות בניסוי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אפשר לקבל את מבנה האליאסים על ידי הכפלה של וקטור הקונטרסט של השפעה זו בכל אחת מהשפעות האחרות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את ההשפעה היוצרת לא ניתן לאמוד באמצעות הניסוי. מדוע?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B03B3CF-E186-C6FE-5CF0-047E4129B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35724" y="1474435"/>
                <a:ext cx="10567275" cy="3929428"/>
              </a:xfrm>
              <a:blipFill>
                <a:blip r:embed="rId2"/>
                <a:stretch>
                  <a:fillRect l="-1212" r="-1385" b="-246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82F42-7E98-8862-B9EF-F866E3CA81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3A6DD-E444-6800-A444-D0F2484D8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92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8034-2D8D-B7D3-874D-A21F71361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השפעה יוצרת – דוגמא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D063E-B3EB-7196-4F37-AC4E3A695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3200" dirty="0"/>
              <a:t>נבחר את </a:t>
            </a:r>
            <a:r>
              <a:rPr lang="en-US" sz="3200" dirty="0"/>
              <a:t>ABC</a:t>
            </a:r>
            <a:r>
              <a:rPr lang="he-IL" sz="3200" dirty="0"/>
              <a:t> כהשפעה יוצרת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741DF-C738-DF24-8143-CEE54BA02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41F3A-8DFD-8A20-9F58-EEA9BD3C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37" y="2381490"/>
            <a:ext cx="1044085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7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C57D-8786-3B04-742E-DF47A7DD4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השפעה יוצרת – דוגמא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0B26278-E3AF-206D-F17C-1B95EA7B9B3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71753" y="1001540"/>
                <a:ext cx="10188902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נבחר את </a:t>
                </a:r>
                <a:r>
                  <a:rPr lang="en-US" sz="3200" dirty="0"/>
                  <a:t>ABC</a:t>
                </a:r>
                <a:r>
                  <a:rPr lang="he-IL" sz="3200" dirty="0"/>
                  <a:t> כהשפעה יוצרת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קבוצות משתתפות בניסוי </a:t>
                </a:r>
                <a:r>
                  <a:rPr lang="en-US" sz="3200" dirty="0" err="1"/>
                  <a:t>a,b,c,abc</a:t>
                </a:r>
                <a:endParaRPr lang="he-IL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אליאסים 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A=A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ABC=BC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B=B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ABC=AC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C=C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ABC=AB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ABC=I</a:t>
                </a:r>
                <a:endParaRPr lang="en-IL" sz="3200" dirty="0"/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endParaRPr lang="en-IL" sz="3200" b="1" dirty="0"/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0B26278-E3AF-206D-F17C-1B95EA7B9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71753" y="1001540"/>
                <a:ext cx="10188902" cy="3929428"/>
              </a:xfrm>
              <a:blipFill>
                <a:blip r:embed="rId2"/>
                <a:stretch>
                  <a:fillRect l="-1376" r="-1436" b="-508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07648-7B65-1CE8-8106-CCF28B1EA8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8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D30F-0000-4968-DD18-AB8BC3D7E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השפעה יוצרת שלילית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B7F68-043B-1A65-8E45-689E63739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24" y="1474435"/>
            <a:ext cx="11176875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במקום לכלול בניסוי את כל הקבוצות שהתרומה שלהם לקונטרסט של ההשפעה היוצרת חיובית אפשר לכלול את כל אלו בעלות השפעה השלילית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E3143-C50D-3EEC-C643-C9D91A282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B3B21-033F-E98D-4669-B0325FAC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75" y="3701864"/>
            <a:ext cx="8936936" cy="31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62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69AD-9D57-3A71-87B2-C3C3BBAFB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 - השפעה יוצרת שלילית </a:t>
            </a:r>
            <a:r>
              <a:rPr lang="en-US" dirty="0"/>
              <a:t>-ABC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B4C130-7D08-DB2B-8193-26A44ED559C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07555" y="1159124"/>
                <a:ext cx="9589813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מבנה האליאסים מתקבל מהכפלה בהשפעה בסימון מינוס 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A=A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-ABC=-BC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B=B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-ABC=-AC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C=C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3200" dirty="0"/>
                  <a:t>-ABC=-AB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[A]’=A-BC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[B]’=B-AC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[C]’=C-AB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endParaRPr lang="en-IL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B4C130-7D08-DB2B-8193-26A44ED55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07555" y="1159124"/>
                <a:ext cx="9589813" cy="3929428"/>
              </a:xfrm>
              <a:blipFill>
                <a:blip r:embed="rId2"/>
                <a:stretch>
                  <a:fillRect l="-1462" r="-1526" b="-508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BCF85F-17F8-5B05-BE7B-4AD3537279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C678A-42F7-C96C-2C9C-5110B15ECA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00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253B63-F33B-71ED-9307-617276CD721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דוגמא:</a:t>
                </a:r>
                <a:r>
                  <a:rPr lang="en-US" dirty="0"/>
                  <a:t> </a:t>
                </a:r>
                <a:r>
                  <a:rPr lang="he-IL" dirty="0"/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he-IL" dirty="0"/>
                  <a:t>  עם יוצר </a:t>
                </a:r>
                <a:r>
                  <a:rPr lang="en-US" dirty="0"/>
                  <a:t>ABCD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253B63-F33B-71ED-9307-617276CD7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B62AD-EEDF-128C-FAEF-F14D79BA0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9068B-43D6-A318-DBFB-691690A2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78" y="1229710"/>
            <a:ext cx="9585430" cy="54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55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1F67C2-C4D8-53B9-DDDE-5CDE9FFDFF8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דוגמא:</a:t>
                </a:r>
                <a:r>
                  <a:rPr lang="en-US" dirty="0"/>
                  <a:t> </a:t>
                </a:r>
                <a:r>
                  <a:rPr lang="he-IL" dirty="0"/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he-IL" dirty="0"/>
                  <a:t>  עם יוצר </a:t>
                </a:r>
                <a:r>
                  <a:rPr lang="en-US" dirty="0"/>
                  <a:t>ABCD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1F67C2-C4D8-53B9-DDDE-5CDE9FFD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5C360-F827-C5A8-2C68-A91337CC06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4F0E5-094B-41D2-18BB-C610C5589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C07CC-BEAC-B6DB-1D80-1C62B37B8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196" y="1001540"/>
            <a:ext cx="9566255" cy="584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9FBF81-7F31-6813-B388-89DF6EB8FF1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he-IL" dirty="0"/>
                  <a:t> - קבוצות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9FBF81-7F31-6813-B388-89DF6EB8FF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5A662-2323-E503-CAD4-68134CE1F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B56AF-6BE1-3E51-70C8-FB1571796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56" y="1195704"/>
            <a:ext cx="8082423" cy="54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70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3BA-C607-E884-FC1C-3BEAE954A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מבנה האליאסים של הניסוי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7934E-D558-F9B7-B9FB-D136D98B97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92B62-B4AA-89D1-87AA-44CA8EE663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6533E-C94F-8DFE-2524-FA5864EE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6" y="1306019"/>
            <a:ext cx="5453478" cy="50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25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946290-079A-57CF-C0A0-50CA88ADB4C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ניתוח התוצאות 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946290-079A-57CF-C0A0-50CA88ADB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FE6BB-B7B5-40CD-C2AB-F44B7254D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D4D75-C3A5-A604-0B06-BC9160DA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1952"/>
            <a:ext cx="10476137" cy="58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0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35EC-C0DF-DB1B-F7E9-E2D99AF8F9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ניתוח התוצאות – השפעות מסדר שני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A9964-6CDD-CAEB-62B9-D41DA5741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3E137-5B69-E1DA-53EF-01F3E255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1390365"/>
            <a:ext cx="10726647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91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29FA-B5AA-171C-B862-B1F3ABFBB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הטלה של ניסוי לממד נמוך יותר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F4D46-BD99-D62B-DD05-E01CA4BDD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580" y="1474435"/>
            <a:ext cx="10714420" cy="39294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השמטה של גורמים שההשפעה שלהם חלשה ולא מובהקת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יותר חזרות בכל קבוצה (או מבטלים את חלקיות הניסוי)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מקבלים תוצאות מובהקות יותר למודל המצומצם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e-IL" sz="3200" dirty="0"/>
              <a:t>דוגמא  </a:t>
            </a:r>
            <a:endParaRPr lang="en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EEA41-A33A-3382-1DD8-7F455FAAA5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2DBCB-5817-741B-080A-C9F9AECCA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8CF42-F7C9-7322-0E02-506DA790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35" y="4031939"/>
            <a:ext cx="3553321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34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6B1CD-B3BB-60EC-5B24-865300E7A9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9871E-FB88-27A6-6D5D-6B3765A8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8" y="440816"/>
            <a:ext cx="8644758" cy="64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93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FD32A0-82A5-C5B4-1FD3-4345ACAF12C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ניסויים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FD32A0-82A5-C5B4-1FD3-4345ACAF1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98F4460-95AB-308B-0344-F0B1F65F190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73269" y="1004527"/>
                <a:ext cx="11313025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כאשר מספר הגורמים גדול אפשר להמשיך ולהשמיט</a:t>
                </a:r>
                <a:r>
                  <a:rPr lang="en-US" sz="32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he-IL" sz="32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קבוצות מהמודל ועדין לקבל אומדנים להשפעות מסדר</a:t>
                </a:r>
                <a:r>
                  <a:rPr lang="en-US" sz="32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he-IL" sz="32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נמוך</a:t>
                </a:r>
                <a:endParaRPr lang="en-US" sz="32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he-IL" sz="3200" dirty="0"/>
                  <a:t> מוגדר על ידי </a:t>
                </a:r>
                <a:r>
                  <a:rPr lang="en-US" sz="3200" dirty="0"/>
                  <a:t>p</a:t>
                </a:r>
                <a:r>
                  <a:rPr lang="he-IL" sz="3200" dirty="0"/>
                  <a:t> השפעות יוצרות </a:t>
                </a:r>
                <a:endParaRPr lang="he-IL" sz="3800" dirty="0"/>
              </a:p>
              <a:p>
                <a:r>
                  <a:rPr lang="he-IL" sz="3800" dirty="0"/>
                  <a:t>   </a:t>
                </a:r>
                <a:r>
                  <a:rPr lang="he-IL" sz="2800" dirty="0"/>
                  <a:t>- דוגמא לתכנון של 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he-IL" sz="2800" b="0" i="1" smtClean="0">
                            <a:latin typeface="Cambria Math" panose="02040503050406030204" pitchFamily="18" charset="0"/>
                          </a:rPr>
                          <m:t>6−2</m:t>
                        </m:r>
                      </m:sup>
                    </m:sSup>
                  </m:oMath>
                </a14:m>
                <a:r>
                  <a:rPr lang="he-IL" sz="2800" dirty="0"/>
                  <a:t>  עם היוצרים </a:t>
                </a:r>
                <a:r>
                  <a:rPr lang="en-US" sz="2800" dirty="0"/>
                  <a:t>ABCE</a:t>
                </a:r>
                <a:r>
                  <a:rPr lang="he-IL" sz="2800" dirty="0"/>
                  <a:t>, </a:t>
                </a:r>
                <a:r>
                  <a:rPr lang="en-US" sz="2800" dirty="0"/>
                  <a:t>BCDF</a:t>
                </a:r>
                <a:endParaRPr lang="he-IL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ההשפעות היוצרות ביחד עם כל המכפלות שלהן מהוות קבוצה יוצרת </a:t>
                </a:r>
                <a:r>
                  <a:rPr lang="he-IL" sz="2800" dirty="0"/>
                  <a:t> </a:t>
                </a:r>
              </a:p>
              <a:p>
                <a:r>
                  <a:rPr lang="he-IL" sz="2800" dirty="0"/>
                  <a:t>   - לדוגמא </a:t>
                </a:r>
                <a:r>
                  <a:rPr lang="en-US" sz="2800" dirty="0"/>
                  <a:t>BCDF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ABCE=ADEF</a:t>
                </a:r>
              </a:p>
              <a:p>
                <a:r>
                  <a:rPr lang="en-US" sz="2800" dirty="0"/>
                  <a:t>  </a:t>
                </a:r>
                <a:r>
                  <a:rPr lang="he-IL" sz="2800" dirty="0"/>
                  <a:t> - הקבוצה היוצרת היא </a:t>
                </a:r>
                <a:r>
                  <a:rPr lang="en-US" sz="2800" dirty="0"/>
                  <a:t>{BCDF, ABCE, ADEF}</a:t>
                </a:r>
              </a:p>
              <a:p>
                <a:endParaRPr lang="he-IL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98F4460-95AB-308B-0344-F0B1F65F1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73269" y="1004527"/>
                <a:ext cx="11313025" cy="3929428"/>
              </a:xfrm>
              <a:blipFill>
                <a:blip r:embed="rId3"/>
                <a:stretch>
                  <a:fillRect l="-1832" r="-1778" b="-468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C681E-E144-87A2-9AA1-1F6D58ACD7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2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F9C48-64AA-7507-8544-93C3C529BE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F7158-D5AB-741E-19AA-70A3C2DE2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B7E6-B452-145C-AD85-6DDAFB3E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81" y="0"/>
            <a:ext cx="7791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24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89B5DC-F89D-F18F-CE6D-2AF11E598875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מבנה האליאסים של 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89B5DC-F89D-F18F-CE6D-2AF11E598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86B356B-29C2-F4D3-A334-B7DEA7CA53F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03250" y="696670"/>
                <a:ext cx="10985500" cy="392942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יש להכפיל בכל אחד מהיוצרים ובכל המכפלות שלהם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3200" dirty="0"/>
                  <a:t>בדוגמא שראינו עם יוצרים </a:t>
                </a:r>
                <a:r>
                  <a:rPr lang="en-US" sz="3200" dirty="0"/>
                  <a:t>ABCE, BCDF</a:t>
                </a:r>
                <a:r>
                  <a:rPr lang="he-IL" sz="3200" dirty="0"/>
                  <a:t> לניסוי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6−2</m:t>
                        </m:r>
                      </m:sup>
                    </m:sSup>
                  </m:oMath>
                </a14:m>
                <a:r>
                  <a:rPr lang="he-IL" sz="3200" dirty="0"/>
                  <a:t> </a:t>
                </a:r>
                <a:endParaRPr lang="en-US" sz="3200" dirty="0"/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A=A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ABCE=BCE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A=A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BCDF=ABCDF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A=A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ABCE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BCDF=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DEF</m:t>
                    </m:r>
                  </m:oMath>
                </a14:m>
                <a:endParaRPr lang="en-US" sz="2800" dirty="0"/>
              </a:p>
              <a:p>
                <a:pPr algn="r"/>
                <a:r>
                  <a:rPr lang="he-IL" sz="2800" dirty="0"/>
                  <a:t>- ההשפעות מדרגה ראשונה הן אליאסים של השפעות מדרגה שלישית וחמישית </a:t>
                </a:r>
              </a:p>
              <a:p>
                <a:pPr algn="r"/>
                <a:r>
                  <a:rPr lang="he-IL" sz="2800" dirty="0"/>
                  <a:t>- ההשפעות מדרגה שנייה הן אליאסים של השפעות מדרגה שנייה ושל השפעות מדרגה רביעית </a:t>
                </a:r>
                <a:endParaRPr lang="en-US" sz="2800" dirty="0"/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86B356B-29C2-F4D3-A334-B7DEA7CA5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03250" y="696670"/>
                <a:ext cx="10985500" cy="3929428"/>
              </a:xfrm>
              <a:blipFill>
                <a:blip r:embed="rId3"/>
                <a:stretch>
                  <a:fillRect l="-999" r="-1332" b="-550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C99C5-947C-ACD3-F697-9DF5A2E9DF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97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6268-5952-0C0A-B503-3F340B7C7C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קלסיפיקציה של ניסויים חלקיים 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AE7A1-24E9-E997-B602-70E52655F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A2159-D669-98D2-AFC2-E087619F67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304A77A-D24A-F16B-1241-5EF17C877A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BB2862-56D3-AF9C-8F97-C70B58DE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9" y="1403849"/>
            <a:ext cx="11024099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67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236360" y="3211186"/>
            <a:ext cx="7914240" cy="870194"/>
          </a:xfr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6576892" y="1366018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בשבוע הבא...</a:t>
            </a:r>
          </a:p>
        </p:txBody>
      </p:sp>
    </p:spTree>
    <p:extLst>
      <p:ext uri="{BB962C8B-B14F-4D97-AF65-F5344CB8AC3E}">
        <p14:creationId xmlns:p14="http://schemas.microsoft.com/office/powerpoint/2010/main" val="56806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855A-46E8-8865-6A88-D91FF9FE9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חישוב ההשפעות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33E85-0027-A8C4-E72F-BEB78EC92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36E70-5699-059E-C674-9AB74944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8" y="1102231"/>
            <a:ext cx="3077438" cy="56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6FF9A-F33E-2C4D-31D5-40F3B1ED3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64" y="1116196"/>
            <a:ext cx="5288940" cy="530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0ACE-86FD-7B9D-6675-7FE374BD03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קונטרסטים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8D55F-4524-C517-C653-E23F147B2D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59AF8-9261-6BB6-781E-37BF1C51A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712" y="1164505"/>
            <a:ext cx="8684707" cy="55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07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65A9-47A5-C3DD-E06C-5EC053F08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תכונות של טבלת הקונטרסטים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E24A8C-8894-14CD-19FA-8EED0CC62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3200" dirty="0"/>
              <a:t>- כל עמודה מייצגת קונטרסט </a:t>
            </a:r>
          </a:p>
          <a:p>
            <a:r>
              <a:rPr lang="he-IL" sz="3200" dirty="0"/>
              <a:t>- הקונטרסטים אורתוגונליים </a:t>
            </a:r>
          </a:p>
          <a:p>
            <a:r>
              <a:rPr lang="he-IL" sz="3200" dirty="0"/>
              <a:t>- עמודת האינטראקציה שווה למכפלה של עמודות הגורמים המשתתפים באינטראקציה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13A3E-E998-76FA-BFF7-B863BB3ACA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F0998-3F57-496D-0851-344EEBCF6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6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CFC60-66F5-CD1E-7F45-4E991B1D2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18CB91-2476-7E1B-DF6F-DA385322BD37}"/>
              </a:ext>
            </a:extLst>
          </p:cNvPr>
          <p:cNvSpPr txBox="1">
            <a:spLocks/>
          </p:cNvSpPr>
          <p:nvPr/>
        </p:nvSpPr>
        <p:spPr>
          <a:xfrm>
            <a:off x="4087586" y="163340"/>
            <a:ext cx="736781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1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בחינת השערת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A84200-6A40-00E8-D1A9-9E89F4E48773}"/>
                  </a:ext>
                </a:extLst>
              </p:cNvPr>
              <p:cNvSpPr txBox="1"/>
              <p:nvPr/>
            </p:nvSpPr>
            <p:spPr>
              <a:xfrm>
                <a:off x="7945314" y="408591"/>
                <a:ext cx="4339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he-I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A84200-6A40-00E8-D1A9-9E89F4E48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314" y="408591"/>
                <a:ext cx="433965" cy="369332"/>
              </a:xfrm>
              <a:prstGeom prst="rect">
                <a:avLst/>
              </a:prstGeom>
              <a:blipFill>
                <a:blip r:embed="rId4"/>
                <a:stretch>
                  <a:fillRect l="-13889" r="-1389" b="-163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B7521E39-9586-8EA2-6B2F-DCE329E81C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1963" y="514350"/>
            <a:ext cx="9254914" cy="1601788"/>
          </a:xfrm>
        </p:spPr>
        <p:txBody>
          <a:bodyPr/>
          <a:lstStyle/>
          <a:p>
            <a:pPr rtl="1" eaLnBrk="1" hangingPunct="1"/>
            <a:br>
              <a:rPr lang="he-IL" alt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altLang="en-US" sz="3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יהיה הסטטיסטי שישמש אותנו על מנת לבחון את</a:t>
            </a:r>
            <a:r>
              <a:rPr lang="he-IL" alt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e-IL" alt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200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5E8FBCC-59DC-60F9-4DDF-21B1278B6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06B224E-863D-4A55-D7CC-194694696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8EAE93-1348-9A24-C1B4-5EF59E22D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00C9428B-B576-AB12-E8FC-F17954219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1CCED0D-8828-9369-4FA4-B21DFAF14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384DBA5F-4C94-1943-C0E9-CAD45D052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8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C10B7FB-C248-5699-F9DE-1D3298B8E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57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E70F06F8-F8D2-08C6-C512-FC237EB91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95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6D9F9A35-4F43-7725-462A-66154BE7C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62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D0EED817-8B79-F3BE-CC9F-5E6030ADD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1E19A1C4-F0C4-4FB0-64B9-2E1A1352B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532D62F8-FADF-F315-DEA0-FB83E9239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24" name="Object 19">
            <a:extLst>
              <a:ext uri="{FF2B5EF4-FFF2-40B4-BE49-F238E27FC236}">
                <a16:creationId xmlns:a16="http://schemas.microsoft.com/office/drawing/2014/main" id="{BC25FA21-B2E4-00DC-C5A8-B32C69EB53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5879" y="1796496"/>
          <a:ext cx="43434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343400" imgH="1663700" progId="Equation.DSMT4">
                  <p:embed/>
                </p:oleObj>
              </mc:Choice>
              <mc:Fallback>
                <p:oleObj name="Equation" r:id="rId5" imgW="4343400" imgH="1663700" progId="Equation.DSMT4">
                  <p:embed/>
                  <p:pic>
                    <p:nvPicPr>
                      <p:cNvPr id="24" name="Object 19">
                        <a:extLst>
                          <a:ext uri="{FF2B5EF4-FFF2-40B4-BE49-F238E27FC236}">
                            <a16:creationId xmlns:a16="http://schemas.microsoft.com/office/drawing/2014/main" id="{BC25FA21-B2E4-00DC-C5A8-B32C69EB53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879" y="1796496"/>
                        <a:ext cx="4343400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0">
            <a:extLst>
              <a:ext uri="{FF2B5EF4-FFF2-40B4-BE49-F238E27FC236}">
                <a16:creationId xmlns:a16="http://schemas.microsoft.com/office/drawing/2014/main" id="{A07C98A0-E707-7828-310D-49835B14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US" sz="1800"/>
          </a:p>
        </p:txBody>
      </p:sp>
      <p:graphicFrame>
        <p:nvGraphicFramePr>
          <p:cNvPr id="26" name="Object 27">
            <a:extLst>
              <a:ext uri="{FF2B5EF4-FFF2-40B4-BE49-F238E27FC236}">
                <a16:creationId xmlns:a16="http://schemas.microsoft.com/office/drawing/2014/main" id="{29FC65E9-6C79-E434-5D14-22196AE5FD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8703" y="1280711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0835" imgH="380835" progId="Equation.DSMT4">
                  <p:embed/>
                </p:oleObj>
              </mc:Choice>
              <mc:Fallback>
                <p:oleObj name="Equation" r:id="rId7" imgW="380835" imgH="380835" progId="Equation.DSMT4">
                  <p:embed/>
                  <p:pic>
                    <p:nvPicPr>
                      <p:cNvPr id="26" name="Object 27">
                        <a:extLst>
                          <a:ext uri="{FF2B5EF4-FFF2-40B4-BE49-F238E27FC236}">
                            <a16:creationId xmlns:a16="http://schemas.microsoft.com/office/drawing/2014/main" id="{29FC65E9-6C79-E434-5D14-22196AE5FD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703" y="1280711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8">
            <a:extLst>
              <a:ext uri="{FF2B5EF4-FFF2-40B4-BE49-F238E27FC236}">
                <a16:creationId xmlns:a16="http://schemas.microsoft.com/office/drawing/2014/main" id="{84B95515-9E9B-C30C-3126-DF33CC747B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6877" y="1250011"/>
          <a:ext cx="304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4668" imgH="380835" progId="Equation.DSMT4">
                  <p:embed/>
                </p:oleObj>
              </mc:Choice>
              <mc:Fallback>
                <p:oleObj name="Equation" r:id="rId9" imgW="304668" imgH="380835" progId="Equation.DSMT4">
                  <p:embed/>
                  <p:pic>
                    <p:nvPicPr>
                      <p:cNvPr id="27" name="Object 28">
                        <a:extLst>
                          <a:ext uri="{FF2B5EF4-FFF2-40B4-BE49-F238E27FC236}">
                            <a16:creationId xmlns:a16="http://schemas.microsoft.com/office/drawing/2014/main" id="{84B95515-9E9B-C30C-3126-DF33CC747B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877" y="1250011"/>
                        <a:ext cx="304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0">
            <a:extLst>
              <a:ext uri="{FF2B5EF4-FFF2-40B4-BE49-F238E27FC236}">
                <a16:creationId xmlns:a16="http://schemas.microsoft.com/office/drawing/2014/main" id="{5D525601-E0D9-AECE-CC67-D5B8C6737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678" y="4525180"/>
            <a:ext cx="798671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תחת השערת</a:t>
            </a: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לכן,</a:t>
            </a:r>
            <a:r>
              <a:rPr lang="he-IL" altLang="en-US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Object 31">
            <a:extLst>
              <a:ext uri="{FF2B5EF4-FFF2-40B4-BE49-F238E27FC236}">
                <a16:creationId xmlns:a16="http://schemas.microsoft.com/office/drawing/2014/main" id="{995A451F-F9F1-253E-AFF8-7CF2629F40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8740" y="4029020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80835" imgH="380835" progId="Equation.DSMT4">
                  <p:embed/>
                </p:oleObj>
              </mc:Choice>
              <mc:Fallback>
                <p:oleObj name="Equation" r:id="rId11" imgW="380835" imgH="380835" progId="Equation.DSMT4">
                  <p:embed/>
                  <p:pic>
                    <p:nvPicPr>
                      <p:cNvPr id="29" name="Object 31">
                        <a:extLst>
                          <a:ext uri="{FF2B5EF4-FFF2-40B4-BE49-F238E27FC236}">
                            <a16:creationId xmlns:a16="http://schemas.microsoft.com/office/drawing/2014/main" id="{995A451F-F9F1-253E-AFF8-7CF2629F40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8740" y="4029020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2">
            <a:extLst>
              <a:ext uri="{FF2B5EF4-FFF2-40B4-BE49-F238E27FC236}">
                <a16:creationId xmlns:a16="http://schemas.microsoft.com/office/drawing/2014/main" id="{3A5B96D6-B0EE-F1BC-4002-FC04CC9840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8703" y="3699680"/>
          <a:ext cx="395763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17900" imgH="787400" progId="Equation.DSMT4">
                  <p:embed/>
                </p:oleObj>
              </mc:Choice>
              <mc:Fallback>
                <p:oleObj name="Equation" r:id="rId12" imgW="3517900" imgH="787400" progId="Equation.DSMT4">
                  <p:embed/>
                  <p:pic>
                    <p:nvPicPr>
                      <p:cNvPr id="30" name="Object 32">
                        <a:extLst>
                          <a:ext uri="{FF2B5EF4-FFF2-40B4-BE49-F238E27FC236}">
                            <a16:creationId xmlns:a16="http://schemas.microsoft.com/office/drawing/2014/main" id="{3A5B96D6-B0EE-F1BC-4002-FC04CC9840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703" y="3699680"/>
                        <a:ext cx="395763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3">
            <a:extLst>
              <a:ext uri="{FF2B5EF4-FFF2-40B4-BE49-F238E27FC236}">
                <a16:creationId xmlns:a16="http://schemas.microsoft.com/office/drawing/2014/main" id="{2FB5EF60-2F11-5E59-EBF2-48B61B503A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965" y="4642655"/>
          <a:ext cx="3786188" cy="208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65500" imgH="1689100" progId="Equation.DSMT4">
                  <p:embed/>
                </p:oleObj>
              </mc:Choice>
              <mc:Fallback>
                <p:oleObj name="Equation" r:id="rId14" imgW="3365500" imgH="1689100" progId="Equation.DSMT4">
                  <p:embed/>
                  <p:pic>
                    <p:nvPicPr>
                      <p:cNvPr id="31" name="Object 33">
                        <a:extLst>
                          <a:ext uri="{FF2B5EF4-FFF2-40B4-BE49-F238E27FC236}">
                            <a16:creationId xmlns:a16="http://schemas.microsoft.com/office/drawing/2014/main" id="{2FB5EF60-2F11-5E59-EBF2-48B61B503A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965" y="4642655"/>
                        <a:ext cx="3786188" cy="208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48875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BD0E88-1CAF-6EEA-C432-2EAAA03754A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ניסוי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</m:sSup>
                  </m:oMath>
                </a14:m>
                <a:r>
                  <a:rPr lang="he-IL" dirty="0"/>
                  <a:t>  עם </a:t>
                </a:r>
                <a:r>
                  <a:rPr lang="en-US" i="1" dirty="0"/>
                  <a:t>K</a:t>
                </a:r>
                <a:r>
                  <a:rPr lang="he-IL" dirty="0"/>
                  <a:t> כללי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BD0E88-1CAF-6EEA-C432-2EAAA0375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DFE63-8E45-D8FB-F1F2-1C9F321CD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7B6ED-5F65-9DB8-D944-E924C873E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464" y="1135116"/>
            <a:ext cx="7134362" cy="55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94904"/>
      </p:ext>
    </p:extLst>
  </p:cSld>
  <p:clrMapOvr>
    <a:masterClrMapping/>
  </p:clrMapOvr>
</p:sld>
</file>

<file path=ppt/theme/theme1.xml><?xml version="1.0" encoding="utf-8"?>
<a:theme xmlns:a="http://schemas.openxmlformats.org/drawingml/2006/main" name="BarIlan">
  <a:themeElements>
    <a:clrScheme name="BarIlan2">
      <a:dk1>
        <a:srgbClr val="0A4127"/>
      </a:dk1>
      <a:lt1>
        <a:srgbClr val="FFFFFF"/>
      </a:lt1>
      <a:dk2>
        <a:srgbClr val="0A4127"/>
      </a:dk2>
      <a:lt2>
        <a:srgbClr val="F6FAF0"/>
      </a:lt2>
      <a:accent1>
        <a:srgbClr val="77CDE6"/>
      </a:accent1>
      <a:accent2>
        <a:srgbClr val="04280F"/>
      </a:accent2>
      <a:accent3>
        <a:srgbClr val="C3DC86"/>
      </a:accent3>
      <a:accent4>
        <a:srgbClr val="176936"/>
      </a:accent4>
      <a:accent5>
        <a:srgbClr val="77CDE6"/>
      </a:accent5>
      <a:accent6>
        <a:srgbClr val="C3DC86"/>
      </a:accent6>
      <a:hlink>
        <a:srgbClr val="0A4127"/>
      </a:hlink>
      <a:folHlink>
        <a:srgbClr val="04280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27716</TotalTime>
  <Words>1138</Words>
  <Application>Microsoft Macintosh PowerPoint</Application>
  <PresentationFormat>Widescreen</PresentationFormat>
  <Paragraphs>230</Paragraphs>
  <Slides>49</Slides>
  <Notes>23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Cambria Math</vt:lpstr>
      <vt:lpstr>Times New Roman</vt:lpstr>
      <vt:lpstr>BarIlan</vt:lpstr>
      <vt:lpstr>Equation</vt:lpstr>
      <vt:lpstr>סטטיסטיקה תעשייתית וכלי תכנה  לתלמידי הנדסה תעשייה ומערכות מידע</vt:lpstr>
      <vt:lpstr>PowerPoint Presentation</vt:lpstr>
      <vt:lpstr>תכנון ניסויים רב גורמיים (ניסוי 2^K)</vt:lpstr>
      <vt:lpstr>ניסוי 2^2 - קבוצות </vt:lpstr>
      <vt:lpstr>חישוב ההשפעות </vt:lpstr>
      <vt:lpstr>קונטרסטים </vt:lpstr>
      <vt:lpstr>תכונות של טבלת הקונטרסטים </vt:lpstr>
      <vt:lpstr>  - יהיה הסטטיסטי שישמש אותנו על מנת לבחון את   </vt:lpstr>
      <vt:lpstr>ניסוי 2^K  עם K כללי</vt:lpstr>
      <vt:lpstr>שלבים של ניסוי פקטוריאלי מלא </vt:lpstr>
      <vt:lpstr>דוגמא – קידוח חורים בלוחות מודפסים </vt:lpstr>
      <vt:lpstr>PowerPoint Presentation</vt:lpstr>
      <vt:lpstr>דוגמא – ANOVA </vt:lpstr>
      <vt:lpstr>רגרסיה </vt:lpstr>
      <vt:lpstr>רגרסיה </vt:lpstr>
      <vt:lpstr>Response Surface</vt:lpstr>
      <vt:lpstr>ניסויים פקטוריאליים 2^3</vt:lpstr>
      <vt:lpstr>מודל 2^3</vt:lpstr>
      <vt:lpstr>מודל 2^3</vt:lpstr>
      <vt:lpstr>טבלת קונטרסטים </vt:lpstr>
      <vt:lpstr>טבלת קונטרסטים </vt:lpstr>
      <vt:lpstr>רגרסיה </vt:lpstr>
      <vt:lpstr>ניסוי עם חזרה בודדת בכל קבוצה </vt:lpstr>
      <vt:lpstr>ניסוי עם חזרה בודדת בכל קבוצה </vt:lpstr>
      <vt:lpstr>דוגמא </vt:lpstr>
      <vt:lpstr>דוגמא</vt:lpstr>
      <vt:lpstr>דוגמא </vt:lpstr>
      <vt:lpstr>PowerPoint Presentation</vt:lpstr>
      <vt:lpstr>ניסויים מרובי גורמים חלקיים </vt:lpstr>
      <vt:lpstr>ניסוי 2^(K-1)</vt:lpstr>
      <vt:lpstr>אי הפרדה של השפעות </vt:lpstr>
      <vt:lpstr>Aliases</vt:lpstr>
      <vt:lpstr>השפע יוצרת של ניסוי</vt:lpstr>
      <vt:lpstr>השפעה יוצרת – דוגמא </vt:lpstr>
      <vt:lpstr>השפעה יוצרת – דוגמא </vt:lpstr>
      <vt:lpstr>השפעה יוצרת שלילית </vt:lpstr>
      <vt:lpstr>דוגמא  - השפעה יוצרת שלילית -ABC</vt:lpstr>
      <vt:lpstr>דוגמא: ניסוי 2^(4-1)  עם יוצר ABCD</vt:lpstr>
      <vt:lpstr>דוגמא: ניסוי 2^(4-1)  עם יוצר ABCD</vt:lpstr>
      <vt:lpstr>מבנה האליאסים של הניסוי </vt:lpstr>
      <vt:lpstr>ניתוח התוצאות ניסוי 2^(K-1)</vt:lpstr>
      <vt:lpstr>ניתוח התוצאות – השפעות מסדר שני </vt:lpstr>
      <vt:lpstr>הטלה של ניסוי לממד נמוך יותר </vt:lpstr>
      <vt:lpstr>PowerPoint Presentation</vt:lpstr>
      <vt:lpstr>ניסויים 2^(K-p)</vt:lpstr>
      <vt:lpstr>PowerPoint Presentation</vt:lpstr>
      <vt:lpstr>מבנה האליאסים של ניסוי 2^(K-p)</vt:lpstr>
      <vt:lpstr>קלסיפיקציה של ניסויים חלקיים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Shaked Chen</cp:lastModifiedBy>
  <cp:revision>806</cp:revision>
  <dcterms:created xsi:type="dcterms:W3CDTF">2020-01-09T10:28:07Z</dcterms:created>
  <dcterms:modified xsi:type="dcterms:W3CDTF">2025-01-05T23:25:48Z</dcterms:modified>
</cp:coreProperties>
</file>